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1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9906000" cy="6858000" type="A4"/>
  <p:notesSz cx="6797675" cy="9926638"/>
  <p:embeddedFontLst>
    <p:embeddedFont>
      <p:font typeface="Agfa Rotis Sans Serif" pitchFamily="2" charset="0"/>
      <p:regular r:id="rId12"/>
      <p:bold r:id="rId13"/>
      <p:italic r:id="rId14"/>
    </p:embeddedFont>
    <p:embeddedFont>
      <p:font typeface="Agfa Rotis Semisans" pitchFamily="2" charset="0"/>
      <p:regular r:id="rId15"/>
      <p:bold r:id="rId16"/>
      <p:italic r:id="rId17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FE2"/>
    <a:srgbClr val="B0B7D3"/>
    <a:srgbClr val="96A2C5"/>
    <a:srgbClr val="003F7D"/>
    <a:srgbClr val="C0CEF0"/>
    <a:srgbClr val="FDE1BB"/>
    <a:srgbClr val="FABA00"/>
    <a:srgbClr val="647A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 snapToGrid="0" snapToObjects="1" showGuides="1">
      <p:cViewPr varScale="1">
        <p:scale>
          <a:sx n="67" d="100"/>
          <a:sy n="67" d="100"/>
        </p:scale>
        <p:origin x="-1038" y="-102"/>
      </p:cViewPr>
      <p:guideLst>
        <p:guide orient="horz" pos="1818"/>
        <p:guide pos="5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2030017\Dfs\Ablagen\D01700-Projekte\D01700-DauthW\Halle\grafik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2030017\Dfs\Ablagen\D01700-Projekte\D01700-DauthW\Halle\grafi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/>
      <c:lineChart>
        <c:grouping val="standard"/>
        <c:ser>
          <c:idx val="0"/>
          <c:order val="0"/>
          <c:tx>
            <c:strRef>
              <c:f>Tabelle1!$H$1</c:f>
              <c:strCache>
                <c:ptCount val="1"/>
                <c:pt idx="0">
                  <c:v>p_eff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Tabelle1!$H$2:$H$5</c:f>
              <c:numCache>
                <c:formatCode>General</c:formatCode>
                <c:ptCount val="4"/>
                <c:pt idx="0">
                  <c:v>0.34000000000000041</c:v>
                </c:pt>
                <c:pt idx="1">
                  <c:v>1.37</c:v>
                </c:pt>
                <c:pt idx="2">
                  <c:v>1.7700000000000011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Tabelle1!$I$1</c:f>
              <c:strCache>
                <c:ptCount val="1"/>
                <c:pt idx="0">
                  <c:v>p_l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Tabelle1!$I$2:$I$5</c:f>
              <c:numCache>
                <c:formatCode>General</c:formatCode>
                <c:ptCount val="4"/>
                <c:pt idx="0">
                  <c:v>-9.5555555555555755E-2</c:v>
                </c:pt>
                <c:pt idx="1">
                  <c:v>0.94341176470588239</c:v>
                </c:pt>
                <c:pt idx="2">
                  <c:v>1.2831612903225786</c:v>
                </c:pt>
              </c:numCache>
            </c:numRef>
          </c:val>
        </c:ser>
        <c:ser>
          <c:idx val="2"/>
          <c:order val="2"/>
          <c:tx>
            <c:strRef>
              <c:f>Tabelle1!$J$1</c:f>
              <c:strCache>
                <c:ptCount val="1"/>
                <c:pt idx="0">
                  <c:v>p_u</c:v>
                </c:pt>
              </c:strCache>
            </c:strRef>
          </c:tx>
          <c:spPr>
            <a:ln w="12700">
              <a:solidFill>
                <a:schemeClr val="tx2"/>
              </a:solidFill>
              <a:prstDash val="dash"/>
            </a:ln>
          </c:spPr>
          <c:marker>
            <c:symbol val="none"/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Tabelle1!$J$2:$J$5</c:f>
              <c:numCache>
                <c:formatCode>General</c:formatCode>
                <c:ptCount val="4"/>
                <c:pt idx="0">
                  <c:v>0.77555555555555555</c:v>
                </c:pt>
                <c:pt idx="1">
                  <c:v>1.796588235294118</c:v>
                </c:pt>
                <c:pt idx="2">
                  <c:v>2.2568387096774192</c:v>
                </c:pt>
              </c:numCache>
            </c:numRef>
          </c:val>
        </c:ser>
        <c:ser>
          <c:idx val="3"/>
          <c:order val="3"/>
          <c:tx>
            <c:strRef>
              <c:f>Tabelle1!$K$1</c:f>
              <c:strCache>
                <c:ptCount val="1"/>
                <c:pt idx="0">
                  <c:v>w_eff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diamond"/>
            <c:size val="5"/>
            <c:spPr>
              <a:solidFill>
                <a:srgbClr val="C00000"/>
              </a:solidFill>
            </c:spPr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Tabelle1!$K$2:$K$5</c:f>
              <c:numCache>
                <c:formatCode>General</c:formatCode>
                <c:ptCount val="4"/>
                <c:pt idx="0">
                  <c:v>0.63000000000000056</c:v>
                </c:pt>
                <c:pt idx="1">
                  <c:v>1.23</c:v>
                </c:pt>
                <c:pt idx="2">
                  <c:v>1.06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Tabelle1!$L$1</c:f>
              <c:strCache>
                <c:ptCount val="1"/>
                <c:pt idx="0">
                  <c:v>w_l</c:v>
                </c:pt>
              </c:strCache>
            </c:strRef>
          </c:tx>
          <c:spPr>
            <a:ln w="1270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Tabelle1!$L$2:$L$5</c:f>
              <c:numCache>
                <c:formatCode>General</c:formatCode>
                <c:ptCount val="4"/>
                <c:pt idx="0">
                  <c:v>0.45137931034482798</c:v>
                </c:pt>
                <c:pt idx="1">
                  <c:v>1.058593155893536</c:v>
                </c:pt>
                <c:pt idx="2">
                  <c:v>0.84618181818181903</c:v>
                </c:pt>
              </c:numCache>
            </c:numRef>
          </c:val>
        </c:ser>
        <c:ser>
          <c:idx val="5"/>
          <c:order val="5"/>
          <c:tx>
            <c:strRef>
              <c:f>Tabelle1!$M$1</c:f>
              <c:strCache>
                <c:ptCount val="1"/>
                <c:pt idx="0">
                  <c:v>w_u</c:v>
                </c:pt>
              </c:strCache>
            </c:strRef>
          </c:tx>
          <c:spPr>
            <a:ln w="1270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Tabelle1!$G$2:$G$5</c:f>
              <c:strCache>
                <c:ptCount val="4"/>
                <c:pt idx="0">
                  <c:v>15 bis 30</c:v>
                </c:pt>
                <c:pt idx="1">
                  <c:v>31 bis 40</c:v>
                </c:pt>
                <c:pt idx="2">
                  <c:v>41 bis 50</c:v>
                </c:pt>
                <c:pt idx="3">
                  <c:v>über 50</c:v>
                </c:pt>
              </c:strCache>
            </c:strRef>
          </c:cat>
          <c:val>
            <c:numRef>
              <c:f>Tabelle1!$M$2:$M$5</c:f>
              <c:numCache>
                <c:formatCode>General</c:formatCode>
                <c:ptCount val="4"/>
                <c:pt idx="0">
                  <c:v>0.80862068965517331</c:v>
                </c:pt>
                <c:pt idx="1">
                  <c:v>1.4014068441064638</c:v>
                </c:pt>
                <c:pt idx="2">
                  <c:v>1.2738181818181817</c:v>
                </c:pt>
              </c:numCache>
            </c:numRef>
          </c:val>
        </c:ser>
        <c:marker val="1"/>
        <c:axId val="256466944"/>
        <c:axId val="256468480"/>
      </c:lineChart>
      <c:catAx>
        <c:axId val="256466944"/>
        <c:scaling>
          <c:orientation val="minMax"/>
        </c:scaling>
        <c:axPos val="b"/>
        <c:tickLblPos val="nextTo"/>
        <c:crossAx val="256468480"/>
        <c:crosses val="autoZero"/>
        <c:auto val="1"/>
        <c:lblAlgn val="ctr"/>
        <c:lblOffset val="100"/>
      </c:catAx>
      <c:valAx>
        <c:axId val="256468480"/>
        <c:scaling>
          <c:orientation val="minMax"/>
        </c:scaling>
        <c:axPos val="l"/>
        <c:majorGridlines/>
        <c:numFmt formatCode="General" sourceLinked="1"/>
        <c:tickLblPos val="nextTo"/>
        <c:crossAx val="256466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/>
      <c:lineChart>
        <c:grouping val="standard"/>
        <c:ser>
          <c:idx val="0"/>
          <c:order val="0"/>
          <c:tx>
            <c:strRef>
              <c:f>Tabelle1!$H$7</c:f>
              <c:strCache>
                <c:ptCount val="1"/>
                <c:pt idx="0">
                  <c:v>p_eff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square"/>
            <c:size val="7"/>
            <c:spPr>
              <a:solidFill>
                <a:schemeClr val="tx2"/>
              </a:solidFill>
            </c:spPr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Tabelle1!$H$8:$H$12</c:f>
              <c:numCache>
                <c:formatCode>General</c:formatCode>
                <c:ptCount val="5"/>
                <c:pt idx="0">
                  <c:v>0.61000000000000054</c:v>
                </c:pt>
                <c:pt idx="1">
                  <c:v>1.24</c:v>
                </c:pt>
                <c:pt idx="2">
                  <c:v>1.170000000000001</c:v>
                </c:pt>
                <c:pt idx="3">
                  <c:v>1.04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Tabelle1!$I$7</c:f>
              <c:strCache>
                <c:ptCount val="1"/>
                <c:pt idx="0">
                  <c:v>p_l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Tabelle1!$I$8:$I$12</c:f>
              <c:numCache>
                <c:formatCode>General</c:formatCode>
                <c:ptCount val="5"/>
                <c:pt idx="0">
                  <c:v>0.18056179775280909</c:v>
                </c:pt>
                <c:pt idx="1">
                  <c:v>0.9897872340425532</c:v>
                </c:pt>
                <c:pt idx="2">
                  <c:v>0.92499999999999993</c:v>
                </c:pt>
                <c:pt idx="3">
                  <c:v>0.83897435897435901</c:v>
                </c:pt>
              </c:numCache>
            </c:numRef>
          </c:val>
        </c:ser>
        <c:ser>
          <c:idx val="2"/>
          <c:order val="2"/>
          <c:tx>
            <c:strRef>
              <c:f>Tabelle1!$J$7</c:f>
              <c:strCache>
                <c:ptCount val="1"/>
                <c:pt idx="0">
                  <c:v>p_u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Tabelle1!$J$8:$J$12</c:f>
              <c:numCache>
                <c:formatCode>General</c:formatCode>
                <c:ptCount val="5"/>
                <c:pt idx="0">
                  <c:v>1.0394382022471889</c:v>
                </c:pt>
                <c:pt idx="1">
                  <c:v>1.4902127659574469</c:v>
                </c:pt>
                <c:pt idx="2">
                  <c:v>1.4149999999999987</c:v>
                </c:pt>
                <c:pt idx="3">
                  <c:v>1.2410256410256399</c:v>
                </c:pt>
              </c:numCache>
            </c:numRef>
          </c:val>
        </c:ser>
        <c:ser>
          <c:idx val="3"/>
          <c:order val="3"/>
          <c:tx>
            <c:strRef>
              <c:f>Tabelle1!$K$7</c:f>
              <c:strCache>
                <c:ptCount val="1"/>
                <c:pt idx="0">
                  <c:v>w_eff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</c:spPr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Tabelle1!$K$8:$K$12</c:f>
              <c:numCache>
                <c:formatCode>General</c:formatCode>
                <c:ptCount val="5"/>
                <c:pt idx="0">
                  <c:v>0.73000000000000054</c:v>
                </c:pt>
                <c:pt idx="1">
                  <c:v>0.91</c:v>
                </c:pt>
                <c:pt idx="2">
                  <c:v>0.97000000000000053</c:v>
                </c:pt>
                <c:pt idx="3">
                  <c:v>0.98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Tabelle1!$L$7</c:f>
              <c:strCache>
                <c:ptCount val="1"/>
                <c:pt idx="0">
                  <c:v>w_l</c:v>
                </c:pt>
              </c:strCache>
            </c:strRef>
          </c:tx>
          <c:spPr>
            <a:ln w="1270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Tabelle1!$L$8:$L$12</c:f>
              <c:numCache>
                <c:formatCode>General</c:formatCode>
                <c:ptCount val="5"/>
                <c:pt idx="0">
                  <c:v>0.55705882352941238</c:v>
                </c:pt>
                <c:pt idx="1">
                  <c:v>0.81360655737704923</c:v>
                </c:pt>
                <c:pt idx="2">
                  <c:v>0.85692307692307812</c:v>
                </c:pt>
                <c:pt idx="3">
                  <c:v>0.88439024390243859</c:v>
                </c:pt>
              </c:numCache>
            </c:numRef>
          </c:val>
        </c:ser>
        <c:ser>
          <c:idx val="5"/>
          <c:order val="5"/>
          <c:tx>
            <c:strRef>
              <c:f>Tabelle1!$M$7</c:f>
              <c:strCache>
                <c:ptCount val="1"/>
                <c:pt idx="0">
                  <c:v>w_u</c:v>
                </c:pt>
              </c:strCache>
            </c:strRef>
          </c:tx>
          <c:spPr>
            <a:ln w="1270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Tabelle1!$G$8:$G$12</c:f>
              <c:strCache>
                <c:ptCount val="5"/>
                <c:pt idx="0">
                  <c:v>bis 1</c:v>
                </c:pt>
                <c:pt idx="1">
                  <c:v>1 bis 3</c:v>
                </c:pt>
                <c:pt idx="2">
                  <c:v>3 bis 5</c:v>
                </c:pt>
                <c:pt idx="3">
                  <c:v>5 bis 10</c:v>
                </c:pt>
                <c:pt idx="4">
                  <c:v>über 10</c:v>
                </c:pt>
              </c:strCache>
            </c:strRef>
          </c:cat>
          <c:val>
            <c:numRef>
              <c:f>Tabelle1!$M$8:$M$12</c:f>
              <c:numCache>
                <c:formatCode>General</c:formatCode>
                <c:ptCount val="5"/>
                <c:pt idx="0">
                  <c:v>0.90294117647058947</c:v>
                </c:pt>
                <c:pt idx="1">
                  <c:v>1.0063934426229497</c:v>
                </c:pt>
                <c:pt idx="2">
                  <c:v>1.0830769230769242</c:v>
                </c:pt>
                <c:pt idx="3">
                  <c:v>1.0756097560975599</c:v>
                </c:pt>
              </c:numCache>
            </c:numRef>
          </c:val>
        </c:ser>
        <c:marker val="1"/>
        <c:axId val="256382080"/>
        <c:axId val="256383616"/>
      </c:lineChart>
      <c:catAx>
        <c:axId val="256382080"/>
        <c:scaling>
          <c:orientation val="minMax"/>
        </c:scaling>
        <c:axPos val="b"/>
        <c:tickLblPos val="nextTo"/>
        <c:crossAx val="256383616"/>
        <c:crosses val="autoZero"/>
        <c:auto val="1"/>
        <c:lblAlgn val="ctr"/>
        <c:lblOffset val="100"/>
      </c:catAx>
      <c:valAx>
        <c:axId val="256383616"/>
        <c:scaling>
          <c:orientation val="minMax"/>
        </c:scaling>
        <c:axPos val="l"/>
        <c:majorGridlines/>
        <c:numFmt formatCode="General" sourceLinked="1"/>
        <c:tickLblPos val="nextTo"/>
        <c:crossAx val="256382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de-D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925FA417-E289-4703-9593-D18F0ED60996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FA417-E289-4703-9593-D18F0ED60996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Text Box 14"/>
          <p:cNvSpPr txBox="1">
            <a:spLocks noChangeArrowheads="1"/>
          </p:cNvSpPr>
          <p:nvPr userDrawn="1"/>
        </p:nvSpPr>
        <p:spPr bwMode="auto">
          <a:xfrm>
            <a:off x="0" y="2878138"/>
            <a:ext cx="719138" cy="719137"/>
          </a:xfrm>
          <a:prstGeom prst="rect">
            <a:avLst/>
          </a:prstGeom>
          <a:solidFill>
            <a:srgbClr val="FABA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pic>
        <p:nvPicPr>
          <p:cNvPr id="9233" name="Picture 17" descr="LOGO-IA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-1588"/>
            <a:ext cx="2933700" cy="1439863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8275"/>
            <a:ext cx="9932988" cy="1439863"/>
          </a:xfrm>
          <a:solidFill>
            <a:srgbClr val="003F7D"/>
          </a:solidFill>
        </p:spPr>
        <p:txBody>
          <a:bodyPr/>
          <a:lstStyle>
            <a:lvl1pPr marL="628650">
              <a:defRPr sz="35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3471863"/>
            <a:ext cx="8416925" cy="27066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21800" y="6318250"/>
            <a:ext cx="584200" cy="539750"/>
          </a:xfrm>
        </p:spPr>
        <p:txBody>
          <a:bodyPr/>
          <a:lstStyle>
            <a:lvl1pPr>
              <a:defRPr sz="1400"/>
            </a:lvl1pPr>
          </a:lstStyle>
          <a:p>
            <a:fld id="{D2CDA23F-19F3-48C5-B5F1-BCBEBAD84CFA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9234" name="Text Box 18"/>
          <p:cNvSpPr txBox="1">
            <a:spLocks noChangeArrowheads="1"/>
          </p:cNvSpPr>
          <p:nvPr userDrawn="1"/>
        </p:nvSpPr>
        <p:spPr bwMode="auto">
          <a:xfrm>
            <a:off x="8466138" y="1438275"/>
            <a:ext cx="1439862" cy="1439863"/>
          </a:xfrm>
          <a:prstGeom prst="rect">
            <a:avLst/>
          </a:prstGeom>
          <a:solidFill>
            <a:srgbClr val="647AA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01DAC7-6482-4B4B-8E82-417D9BAEFD97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32638" y="692150"/>
            <a:ext cx="2166937" cy="55006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692150"/>
            <a:ext cx="6351588" cy="55006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02FCB4-7754-435A-9985-37A64F967767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1A4B83-23CE-4C86-95DA-CC6DCE1385EB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B0D304-8C91-4DF6-9250-CC20788DB6BD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798638"/>
            <a:ext cx="4259263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3" y="1798638"/>
            <a:ext cx="4259262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15EA0F-76F1-44DE-9D59-2A00B88B1E02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E93880-E7F7-4D06-B52F-482F702C06FA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C301A3-7C4C-46EF-9621-0E67500A0B2D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44167-20BB-491B-A3C1-650B51A73F85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F2F946-6EF9-4CD3-86C2-0991A64508EF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0A6430-D38B-40E2-A91F-95AC71BE92C7}" type="slidenum">
              <a:rPr lang="de-DE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0" y="0"/>
            <a:ext cx="8470900" cy="684213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692150"/>
            <a:ext cx="77771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Überschrift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798638"/>
            <a:ext cx="8670925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61513" y="6513513"/>
            <a:ext cx="360362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D2860A7-1727-4D23-AE33-A2E795D599F5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0" y="6513513"/>
            <a:ext cx="8470900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8470900" y="6513513"/>
            <a:ext cx="1090613" cy="360362"/>
          </a:xfrm>
          <a:prstGeom prst="rect">
            <a:avLst/>
          </a:prstGeom>
          <a:solidFill>
            <a:srgbClr val="B0B7D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pic>
        <p:nvPicPr>
          <p:cNvPr id="1048" name="Picture 24" descr="LOGO-IAB_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09000" y="0"/>
            <a:ext cx="1397000" cy="6842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gfa Rotis Sans Serif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800">
          <a:solidFill>
            <a:srgbClr val="003F7D"/>
          </a:solidFill>
          <a:latin typeface="+mn-lt"/>
          <a:ea typeface="+mn-ea"/>
          <a:cs typeface="+mn-cs"/>
        </a:defRPr>
      </a:lvl1pPr>
      <a:lvl2pPr marL="822325" indent="-300038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400">
          <a:solidFill>
            <a:srgbClr val="003F7D"/>
          </a:solidFill>
          <a:latin typeface="+mn-lt"/>
        </a:defRPr>
      </a:lvl2pPr>
      <a:lvl3pPr marL="1230313" indent="-2286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000">
          <a:solidFill>
            <a:srgbClr val="003F7D"/>
          </a:solidFill>
          <a:latin typeface="+mn-lt"/>
        </a:defRPr>
      </a:lvl3pPr>
      <a:lvl4pPr marL="1638300" indent="-2286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>
          <a:solidFill>
            <a:srgbClr val="003F7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5100"/>
            <a:ext cx="8470900" cy="1439863"/>
          </a:xfrm>
          <a:ln/>
        </p:spPr>
        <p:txBody>
          <a:bodyPr/>
          <a:lstStyle/>
          <a:p>
            <a:r>
              <a:rPr lang="de-DE" sz="3200" dirty="0" smtClean="0"/>
              <a:t>Korreferat zu</a:t>
            </a:r>
            <a:br>
              <a:rPr lang="de-DE" sz="3200" dirty="0" smtClean="0"/>
            </a:br>
            <a:r>
              <a:rPr lang="de-DE" sz="3200" dirty="0" smtClean="0"/>
              <a:t>„Zum Einfluss von Alter und Erfahrung auf Produktivitäts- und Lohnprofile“  </a:t>
            </a:r>
            <a:endParaRPr lang="de-DE" sz="32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3514725"/>
            <a:ext cx="5329238" cy="2663825"/>
          </a:xfrm>
          <a:noFill/>
          <a:ln/>
        </p:spPr>
        <p:txBody>
          <a:bodyPr/>
          <a:lstStyle/>
          <a:p>
            <a:r>
              <a:rPr lang="de-DE" sz="2400" dirty="0" smtClean="0"/>
              <a:t>7. IWH/IAB-Workshop</a:t>
            </a:r>
            <a:br>
              <a:rPr lang="de-DE" sz="2400" dirty="0" smtClean="0"/>
            </a:br>
            <a:r>
              <a:rPr lang="de-DE" sz="2400" dirty="0" smtClean="0"/>
              <a:t>zur Arbeitsmarktpolitik</a:t>
            </a:r>
          </a:p>
          <a:p>
            <a:r>
              <a:rPr lang="de-DE" sz="2400" dirty="0" smtClean="0"/>
              <a:t>21. Oktober 2010, Halle</a:t>
            </a:r>
            <a:endParaRPr lang="de-DE" sz="2400" dirty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026275" y="3978275"/>
            <a:ext cx="2879725" cy="2879725"/>
          </a:xfrm>
          <a:prstGeom prst="rect">
            <a:avLst/>
          </a:prstGeom>
          <a:solidFill>
            <a:srgbClr val="FDE1BB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>
              <a:solidFill>
                <a:srgbClr val="000080"/>
              </a:solidFill>
            </a:endParaRPr>
          </a:p>
          <a:p>
            <a:pPr>
              <a:spcBef>
                <a:spcPct val="50000"/>
              </a:spcBef>
            </a:pPr>
            <a:endParaRPr lang="de-DE" dirty="0">
              <a:solidFill>
                <a:srgbClr val="000080"/>
              </a:solidFill>
            </a:endParaRP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003F7D"/>
                </a:solidFill>
                <a:latin typeface="Agfa Rotis Sans Serif" pitchFamily="2" charset="0"/>
              </a:rPr>
              <a:t>Wolfgang Dauth</a:t>
            </a:r>
            <a:endParaRPr lang="de-DE" dirty="0">
              <a:solidFill>
                <a:srgbClr val="003F7D"/>
              </a:solidFill>
              <a:latin typeface="Agfa Rotis Sans Serif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Stellenwert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demographische Wandel verstärkt die Bedeutung der Frage nach Erwerbschancen von älteren Arbeitnehmern.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sz="900" dirty="0" smtClean="0"/>
              <a:t>Quelle: Zwick (2009)</a:t>
            </a:r>
          </a:p>
          <a:p>
            <a:r>
              <a:rPr lang="de-DE" dirty="0" smtClean="0"/>
              <a:t>Gegenläufige Entwicklung von Lohn und Produktivität im Alter?</a:t>
            </a:r>
          </a:p>
          <a:p>
            <a:r>
              <a:rPr lang="de-DE" dirty="0" smtClean="0"/>
              <a:t>Problem, das Produktivität häufig nicht messbar ist.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2695575"/>
            <a:ext cx="3429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sollte man </a:t>
            </a:r>
            <a:r>
              <a:rPr lang="de-DE" dirty="0" err="1" smtClean="0"/>
              <a:t>Senioritätslöhne</a:t>
            </a:r>
            <a:r>
              <a:rPr lang="de-DE" dirty="0" smtClean="0"/>
              <a:t> zahlen?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Generelles HK</a:t>
            </a:r>
          </a:p>
          <a:p>
            <a:r>
              <a:rPr lang="de-DE" dirty="0" smtClean="0"/>
              <a:t>Spezifisches HK </a:t>
            </a:r>
            <a:br>
              <a:rPr lang="de-DE" dirty="0" smtClean="0"/>
            </a:br>
            <a:r>
              <a:rPr lang="de-DE" dirty="0" smtClean="0"/>
              <a:t>(Sharing Modell unrealistisch, da </a:t>
            </a:r>
            <a:r>
              <a:rPr lang="de-DE" dirty="0" err="1" smtClean="0"/>
              <a:t>moral</a:t>
            </a:r>
            <a:r>
              <a:rPr lang="de-DE" dirty="0" smtClean="0"/>
              <a:t> </a:t>
            </a:r>
            <a:r>
              <a:rPr lang="de-DE" dirty="0" err="1" smtClean="0"/>
              <a:t>hazard</a:t>
            </a:r>
            <a:r>
              <a:rPr lang="de-DE" dirty="0" smtClean="0"/>
              <a:t> für AN)</a:t>
            </a:r>
          </a:p>
          <a:p>
            <a:r>
              <a:rPr lang="de-DE" dirty="0" smtClean="0"/>
              <a:t>Prinzipal/Agenten Problem (Lehrbucherklärung)</a:t>
            </a:r>
          </a:p>
          <a:p>
            <a:r>
              <a:rPr lang="de-DE" dirty="0" err="1" smtClean="0"/>
              <a:t>Anreizentlohnung</a:t>
            </a:r>
            <a:r>
              <a:rPr lang="de-DE" dirty="0" smtClean="0"/>
              <a:t> </a:t>
            </a:r>
            <a:r>
              <a:rPr lang="de-DE" dirty="0" smtClean="0"/>
              <a:t>(eher Gegenargument)</a:t>
            </a:r>
          </a:p>
          <a:p>
            <a:r>
              <a:rPr lang="de-DE" dirty="0" err="1" smtClean="0"/>
              <a:t>Matching</a:t>
            </a:r>
            <a:r>
              <a:rPr lang="de-DE" dirty="0" smtClean="0"/>
              <a:t> / Job </a:t>
            </a:r>
            <a:r>
              <a:rPr lang="de-DE" dirty="0" err="1" smtClean="0"/>
              <a:t>Search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(Anhand von Job-Wechsler überprüfen, aber auch Mobilität innerhalb von Betrieben möglich)</a:t>
            </a:r>
          </a:p>
          <a:p>
            <a:r>
              <a:rPr lang="de-DE" dirty="0" smtClean="0"/>
              <a:t>Insider/Outsider? (Einfluss von Tarifbindung?)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Empirie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Robustheit hinsichtlich Klasseneinteilung geprüft?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Tenure</a:t>
            </a:r>
            <a:r>
              <a:rPr lang="de-DE" dirty="0" smtClean="0"/>
              <a:t> &gt; 10 betrifft ca. 50% der Westdeutschen)</a:t>
            </a:r>
          </a:p>
          <a:p>
            <a:r>
              <a:rPr lang="de-DE" dirty="0" smtClean="0"/>
              <a:t>Ost- und Westdeutschland getrennt betrachten</a:t>
            </a:r>
          </a:p>
          <a:p>
            <a:r>
              <a:rPr lang="de-DE" dirty="0" smtClean="0"/>
              <a:t>Negativer Effekt </a:t>
            </a:r>
            <a:r>
              <a:rPr lang="de-DE" dirty="0" smtClean="0"/>
              <a:t>des Frauenanteil </a:t>
            </a:r>
            <a:r>
              <a:rPr lang="de-DE" dirty="0" smtClean="0"/>
              <a:t>ist ein Anzeichen für ökologischen Fehlschluss:</a:t>
            </a:r>
          </a:p>
          <a:p>
            <a:endParaRPr lang="de-DE" dirty="0" smtClean="0"/>
          </a:p>
          <a:p>
            <a:r>
              <a:rPr lang="de-DE" dirty="0" smtClean="0"/>
              <a:t>Zahlreiche insignifikante Punktschätzer.</a:t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413" y="4200525"/>
            <a:ext cx="742749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0" y="676273"/>
          <a:ext cx="8470900" cy="5837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0" y="685799"/>
          <a:ext cx="8470900" cy="582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Offene 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Panelstruktur der Daten ausnutzen um für </a:t>
            </a:r>
            <a:r>
              <a:rPr lang="de-DE" dirty="0" smtClean="0"/>
              <a:t>unterschiedliche Produktivität zu kontrollieren.</a:t>
            </a:r>
          </a:p>
          <a:p>
            <a:pPr lvl="1"/>
            <a:r>
              <a:rPr lang="de-DE" dirty="0" smtClean="0"/>
              <a:t>Verminderung des ökologischen Fehlschluss.</a:t>
            </a:r>
          </a:p>
          <a:p>
            <a:pPr lvl="1"/>
            <a:r>
              <a:rPr lang="de-DE" dirty="0" smtClean="0"/>
              <a:t>Verminderung von </a:t>
            </a:r>
            <a:r>
              <a:rPr lang="de-DE" dirty="0" err="1" smtClean="0"/>
              <a:t>Endogenität</a:t>
            </a:r>
            <a:r>
              <a:rPr lang="de-DE" dirty="0" smtClean="0"/>
              <a:t>: produktivere Betriebe wachsen schneller -&gt; mehr Mitarbeiter mit geringer Betriebszugehörigkeit.</a:t>
            </a:r>
          </a:p>
          <a:p>
            <a:r>
              <a:rPr lang="de-DE" dirty="0" smtClean="0"/>
              <a:t>2-Stufiges Verfahren wie z.B. Zwick (2009) um Charakteristika der Betriebe zu analysieren. </a:t>
            </a:r>
          </a:p>
          <a:p>
            <a:r>
              <a:rPr lang="de-DE" dirty="0" smtClean="0"/>
              <a:t>Zusammenhang zwischen Initial- und </a:t>
            </a:r>
            <a:r>
              <a:rPr lang="de-DE" dirty="0" err="1" smtClean="0"/>
              <a:t>Senioritätslöhnen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Senioritätslöhne</a:t>
            </a:r>
            <a:r>
              <a:rPr lang="de-DE" dirty="0" smtClean="0"/>
              <a:t> höher in Betrieben mit </a:t>
            </a:r>
            <a:r>
              <a:rPr lang="de-DE" dirty="0" smtClean="0"/>
              <a:t>TV?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Einordnung der 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Senioritäts</a:t>
            </a:r>
            <a:r>
              <a:rPr lang="de-DE" dirty="0" smtClean="0"/>
              <a:t>-Premium in Deutschland höher als in USA, UK, Frankreich.</a:t>
            </a:r>
          </a:p>
          <a:p>
            <a:r>
              <a:rPr lang="de-DE" dirty="0" smtClean="0"/>
              <a:t>Betriebe mit </a:t>
            </a:r>
            <a:r>
              <a:rPr lang="de-DE" dirty="0" err="1" smtClean="0"/>
              <a:t>Senioritätsentlohnung</a:t>
            </a:r>
            <a:r>
              <a:rPr lang="de-DE" dirty="0" smtClean="0"/>
              <a:t> stellen seltener ältere Arbeitnehmer ein. (Interne Arbeitsmärkte, spezifisches HK)</a:t>
            </a:r>
          </a:p>
          <a:p>
            <a:r>
              <a:rPr lang="de-DE" dirty="0" smtClean="0"/>
              <a:t>Einige Studien finden positiven Einfluss der Qualifikationsstruktur.</a:t>
            </a:r>
          </a:p>
          <a:p>
            <a:r>
              <a:rPr lang="de-DE" dirty="0" smtClean="0"/>
              <a:t>Arbeitslos gewordene hochqualifizierte Ältere müssten Reservationslöhne deutlich senken.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4B83-23CE-4C86-95DA-CC6DCE1385EB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8275"/>
            <a:ext cx="8470900" cy="1439863"/>
          </a:xfrm>
          <a:ln/>
        </p:spPr>
        <p:txBody>
          <a:bodyPr/>
          <a:lstStyle/>
          <a:p>
            <a:endParaRPr lang="de-DE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3514725"/>
            <a:ext cx="5329238" cy="2663825"/>
          </a:xfrm>
        </p:spPr>
        <p:txBody>
          <a:bodyPr/>
          <a:lstStyle/>
          <a:p>
            <a:r>
              <a:rPr lang="de-DE" sz="2400" dirty="0" smtClean="0"/>
              <a:t>Wolfgang.Dauth@iab.de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www.iab.de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561513" y="6513513"/>
            <a:ext cx="360362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pic>
        <p:nvPicPr>
          <p:cNvPr id="64524" name="Picture 12" descr="farbkaes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7638"/>
            <a:ext cx="3944938" cy="360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C35A"/>
      </a:accent1>
      <a:accent2>
        <a:srgbClr val="333399"/>
      </a:accent2>
      <a:accent3>
        <a:srgbClr val="FFFFFF"/>
      </a:accent3>
      <a:accent4>
        <a:srgbClr val="000000"/>
      </a:accent4>
      <a:accent5>
        <a:srgbClr val="FBDEB5"/>
      </a:accent5>
      <a:accent6>
        <a:srgbClr val="2D2D8A"/>
      </a:accent6>
      <a:hlink>
        <a:srgbClr val="CCCCFF"/>
      </a:hlink>
      <a:folHlink>
        <a:srgbClr val="9DC200"/>
      </a:folHlink>
    </a:clrScheme>
    <a:fontScheme name="Standarddesign">
      <a:majorFont>
        <a:latin typeface="Agfa Rotis Sans Serif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8C35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BDEB5"/>
        </a:accent5>
        <a:accent6>
          <a:srgbClr val="2D2D8A"/>
        </a:accent6>
        <a:hlink>
          <a:srgbClr val="CCCCFF"/>
        </a:hlink>
        <a:folHlink>
          <a:srgbClr val="9DC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A4-Papier (210x297 mm)</PresentationFormat>
  <Paragraphs>54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Agfa Rotis Sans Serif</vt:lpstr>
      <vt:lpstr>Wingdings</vt:lpstr>
      <vt:lpstr>Agfa Rotis Semisans</vt:lpstr>
      <vt:lpstr>Standarddesign</vt:lpstr>
      <vt:lpstr>Korreferat zu „Zum Einfluss von Alter und Erfahrung auf Produktivitäts- und Lohnprofile“  </vt:lpstr>
      <vt:lpstr>Stellenwert</vt:lpstr>
      <vt:lpstr>Warum sollte man Senioritätslöhne zahlen?</vt:lpstr>
      <vt:lpstr>Empirie</vt:lpstr>
      <vt:lpstr>Folie 5</vt:lpstr>
      <vt:lpstr>Folie 6</vt:lpstr>
      <vt:lpstr>Offene Fragen</vt:lpstr>
      <vt:lpstr>Einordnung der Ergebnisse</vt:lpstr>
      <vt:lpstr>Folie 9</vt:lpstr>
    </vt:vector>
  </TitlesOfParts>
  <Company>Bundesagentur für Arbeit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KlotzP</dc:creator>
  <cp:lastModifiedBy>DauthW</cp:lastModifiedBy>
  <cp:revision>200</cp:revision>
  <dcterms:created xsi:type="dcterms:W3CDTF">2007-10-24T11:24:10Z</dcterms:created>
  <dcterms:modified xsi:type="dcterms:W3CDTF">2010-10-21T08:59:49Z</dcterms:modified>
</cp:coreProperties>
</file>